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3" r:id="rId11"/>
    <p:sldId id="279" r:id="rId12"/>
    <p:sldId id="282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T Sans Narrow" panose="020B0506020203020204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1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https://stackoverflow.com/questions/55488665/whats-the-external-algorithm-used-for-hypothesis-generation-in-fast-r-cnn-and-s</a:t>
            </a:r>
          </a:p>
        </p:txBody>
      </p:sp>
    </p:spTree>
    <p:extLst>
      <p:ext uri="{BB962C8B-B14F-4D97-AF65-F5344CB8AC3E}">
        <p14:creationId xmlns:p14="http://schemas.microsoft.com/office/powerpoint/2010/main" val="308478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00ea362c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00ea362c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00ea362c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00ea362c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00ea362c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00ea362c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00ea362c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00ea362c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00ea362c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00ea362c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00ea362c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00ea362c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00ea362c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00ea362c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00ea362c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00ea362c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00ea362c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00ea362cd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00ea362c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00ea362c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00ea362c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00ea362c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00ea362c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00ea362c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00ea362c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00ea362c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00ea362c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00ea362c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00ea362c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00ea362c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00ea362c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00ea362c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00ea362c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00ea362c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and Instance Segmentation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Semester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E00A8-C72F-44B6-B7AB-07E265E9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Bounding Box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81E9F-4B01-41CC-BCDA-E8C8CA69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990424"/>
            <a:ext cx="6896100" cy="36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A538-3C3D-48EA-8110-E643D85F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R-CNN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CFC07-F87A-4C06-B4A8-FA5445D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3" y="933200"/>
            <a:ext cx="4504791" cy="1761810"/>
          </a:xfrm>
          <a:prstGeom prst="rect">
            <a:avLst/>
          </a:prstGeom>
        </p:spPr>
      </p:pic>
      <p:pic>
        <p:nvPicPr>
          <p:cNvPr id="1026" name="Picture 2" descr="image_ref">
            <a:extLst>
              <a:ext uri="{FF2B5EF4-FFF2-40B4-BE49-F238E27FC236}">
                <a16:creationId xmlns:a16="http://schemas.microsoft.com/office/drawing/2014/main" id="{9B53AEE6-E5C2-44B3-A14D-F780E6741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84" y="3176929"/>
            <a:ext cx="3862387" cy="152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24;p21">
            <a:extLst>
              <a:ext uri="{FF2B5EF4-FFF2-40B4-BE49-F238E27FC236}">
                <a16:creationId xmlns:a16="http://schemas.microsoft.com/office/drawing/2014/main" id="{17B98710-DBBB-4BCD-A1DC-C70B0DCA04A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867" y="1358165"/>
            <a:ext cx="3867150" cy="27984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55B81B-F97C-4D2A-9F77-7BCB956F882A}"/>
              </a:ext>
            </a:extLst>
          </p:cNvPr>
          <p:cNvSpPr txBox="1"/>
          <p:nvPr/>
        </p:nvSpPr>
        <p:spPr>
          <a:xfrm flipH="1">
            <a:off x="4686300" y="2757390"/>
            <a:ext cx="3284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region proposals mapped to region proposal on the feature map.</a:t>
            </a:r>
          </a:p>
        </p:txBody>
      </p:sp>
    </p:spTree>
    <p:extLst>
      <p:ext uri="{BB962C8B-B14F-4D97-AF65-F5344CB8AC3E}">
        <p14:creationId xmlns:p14="http://schemas.microsoft.com/office/powerpoint/2010/main" val="30152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43F9-22E9-44E9-9996-A1307034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FPN and Anchors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13796-26D2-4703-990C-DD41FBE22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3460200" cy="3302700"/>
          </a:xfrm>
        </p:spPr>
        <p:txBody>
          <a:bodyPr/>
          <a:lstStyle/>
          <a:p>
            <a:r>
              <a:rPr lang="en-US"/>
              <a:t>So, </a:t>
            </a:r>
            <a:r>
              <a:rPr lang="en-US" dirty="0"/>
              <a:t>the reg layer has 4k outputs encoding the coordinates of k boxes, and the </a:t>
            </a:r>
            <a:r>
              <a:rPr lang="en-US" dirty="0" err="1"/>
              <a:t>cls</a:t>
            </a:r>
            <a:r>
              <a:rPr lang="en-US" dirty="0"/>
              <a:t> layer outputs 2k scores that estimate probability of object or not object for each proposal4.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00D9B-4B7A-44A6-8ADB-0D8D1837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81" y="1110615"/>
            <a:ext cx="4858008" cy="29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6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R-CNN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27998"/>
            <a:ext cx="7315200" cy="3803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Mask R-CNN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Mask R-CNN extend the Faster R-CNN by adding an adding output branch for mask. 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600" y="1935827"/>
            <a:ext cx="5486400" cy="302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4a. Architecture</a:t>
            </a:r>
            <a:endParaRPr dirty="0"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/>
              <a:t>Backbones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arenR"/>
            </a:pPr>
            <a:r>
              <a:rPr lang="en"/>
              <a:t>ResNet50 (ResNet-50-C4)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arenR"/>
            </a:pPr>
            <a:r>
              <a:rPr lang="en"/>
              <a:t>ResNet101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arenR"/>
            </a:pPr>
            <a:r>
              <a:rPr lang="en"/>
              <a:t>Feature Pyramid Network (FPN)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/>
              <a:t>Heads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r="49824"/>
          <a:stretch/>
        </p:blipFill>
        <p:spPr>
          <a:xfrm>
            <a:off x="1723075" y="2519525"/>
            <a:ext cx="24669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l="51543"/>
          <a:stretch/>
        </p:blipFill>
        <p:spPr>
          <a:xfrm>
            <a:off x="4685075" y="2476650"/>
            <a:ext cx="246697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1703750" y="4348100"/>
            <a:ext cx="2367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This image shows the architecture head with Faster R-CNN using the ResNet backbone.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4735063" y="4348100"/>
            <a:ext cx="2367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This image shows the architecture head with Faster R-CNN using the FPN backbone.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4b. Mask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dirty="0"/>
                  <a:t>The layer added for mask outputs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dirty="0"/>
                  <a:t> masks for each class of size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" dirty="0"/>
                  <a:t>. For each pixel, the sigmoid is applied to classify it as a foreground or background.</a:t>
                </a:r>
                <a:endParaRPr dirty="0"/>
              </a:p>
            </p:txBody>
          </p:sp>
        </mc:Choice>
        <mc:Fallback xmlns="">
          <p:sp>
            <p:nvSpPr>
              <p:cNvPr id="154" name="Google Shape;154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7550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4c. RoIPool vs RoIAlign</a:t>
            </a:r>
            <a:endParaRPr dirty="0"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l="982" r="766"/>
          <a:stretch/>
        </p:blipFill>
        <p:spPr>
          <a:xfrm>
            <a:off x="4883425" y="91560"/>
            <a:ext cx="4168426" cy="11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426" y="1327846"/>
            <a:ext cx="4168425" cy="364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687" y="2745175"/>
            <a:ext cx="4430825" cy="22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4d. Bilinear Interpolation</a:t>
            </a:r>
            <a:endParaRPr dirty="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125" y="1070800"/>
            <a:ext cx="5861750" cy="37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4e. Intersection Over Union (IOU)</a:t>
            </a:r>
            <a:endParaRPr dirty="0"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384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z="1200" b="1" dirty="0"/>
              <a:t>Bounding box(bb) has no object</a:t>
            </a:r>
            <a:r>
              <a:rPr lang="en" sz="1200" dirty="0"/>
              <a:t>: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 sz="1200" dirty="0"/>
              <a:t>If IOU&lt;0.5(common) for all the ground truths then bb does not contain any object.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 sz="1200" b="1" dirty="0"/>
              <a:t>Bounding box contains an object:</a:t>
            </a:r>
            <a:endParaRPr sz="1200" b="1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romanLcParenR"/>
            </a:pPr>
            <a:r>
              <a:rPr lang="en" sz="1200" dirty="0"/>
              <a:t>If IOU &gt;=0.5(common) then pair the bb with the ground truth which it has maximum IOU. 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800" y="1389075"/>
            <a:ext cx="5343200" cy="3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12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Muhammad Ibrahim (BSCS19003)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Muhammad Sufian Saeed (BSCS19013)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Muhammad Muneeb Ur Rahman (BSCS19057)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Moin-ud-din Zulfiqar (BSCS19078)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816" y="1307355"/>
            <a:ext cx="2163572" cy="1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4f. Non-Maximum Suppression</a:t>
            </a:r>
            <a:endParaRPr dirty="0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87545"/>
            <a:ext cx="2171942" cy="1834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>
            <a:off x="3826075" y="2011231"/>
            <a:ext cx="615190" cy="232416"/>
          </a:xfrm>
          <a:prstGeom prst="rect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892110" y="2075943"/>
            <a:ext cx="615190" cy="232416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3958145" y="2145259"/>
            <a:ext cx="615190" cy="232416"/>
          </a:xfrm>
          <a:prstGeom prst="rect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C768B-73B3-44A0-8798-04E686FCCD58}"/>
              </a:ext>
            </a:extLst>
          </p:cNvPr>
          <p:cNvSpPr/>
          <p:nvPr/>
        </p:nvSpPr>
        <p:spPr>
          <a:xfrm>
            <a:off x="2787845" y="2164582"/>
            <a:ext cx="463248" cy="24236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4F7864-8F82-44E3-9002-2E939C53D81F}"/>
              </a:ext>
            </a:extLst>
          </p:cNvPr>
          <p:cNvSpPr/>
          <p:nvPr/>
        </p:nvSpPr>
        <p:spPr>
          <a:xfrm>
            <a:off x="2864045" y="2236523"/>
            <a:ext cx="463248" cy="24937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268CBD-04D0-4034-BE57-EDA9E10925C0}"/>
              </a:ext>
            </a:extLst>
          </p:cNvPr>
          <p:cNvGrpSpPr/>
          <p:nvPr/>
        </p:nvGrpSpPr>
        <p:grpSpPr>
          <a:xfrm>
            <a:off x="4685738" y="1307355"/>
            <a:ext cx="2163572" cy="1814976"/>
            <a:chOff x="6110740" y="1850613"/>
            <a:chExt cx="2713651" cy="2157675"/>
          </a:xfrm>
        </p:grpSpPr>
        <p:pic>
          <p:nvPicPr>
            <p:cNvPr id="24" name="Google Shape;190;p30">
              <a:extLst>
                <a:ext uri="{FF2B5EF4-FFF2-40B4-BE49-F238E27FC236}">
                  <a16:creationId xmlns:a16="http://schemas.microsoft.com/office/drawing/2014/main" id="{51C49067-1ADA-4B7C-9A94-E574B99B0D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0740" y="1850613"/>
              <a:ext cx="2713651" cy="215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92;p30">
              <a:extLst>
                <a:ext uri="{FF2B5EF4-FFF2-40B4-BE49-F238E27FC236}">
                  <a16:creationId xmlns:a16="http://schemas.microsoft.com/office/drawing/2014/main" id="{CB2324DB-E055-4C21-811B-C96C7E824E33}"/>
                </a:ext>
              </a:extLst>
            </p:cNvPr>
            <p:cNvSpPr/>
            <p:nvPr/>
          </p:nvSpPr>
          <p:spPr>
            <a:xfrm>
              <a:off x="7906189" y="2738550"/>
              <a:ext cx="771600" cy="276300"/>
            </a:xfrm>
            <a:prstGeom prst="rect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EB1D05-00F4-4F41-BD1B-366939CA304D}"/>
              </a:ext>
            </a:extLst>
          </p:cNvPr>
          <p:cNvSpPr/>
          <p:nvPr/>
        </p:nvSpPr>
        <p:spPr>
          <a:xfrm>
            <a:off x="4951417" y="2164582"/>
            <a:ext cx="463248" cy="24236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0A8C64-E712-408E-9592-190BE7BA6781}"/>
              </a:ext>
            </a:extLst>
          </p:cNvPr>
          <p:cNvSpPr/>
          <p:nvPr/>
        </p:nvSpPr>
        <p:spPr>
          <a:xfrm>
            <a:off x="5001887" y="2229095"/>
            <a:ext cx="463248" cy="24937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7A4608-8B73-4765-AFAE-232049130CC0}"/>
              </a:ext>
            </a:extLst>
          </p:cNvPr>
          <p:cNvGrpSpPr/>
          <p:nvPr/>
        </p:nvGrpSpPr>
        <p:grpSpPr>
          <a:xfrm>
            <a:off x="6871661" y="1307356"/>
            <a:ext cx="2163572" cy="1834786"/>
            <a:chOff x="6110740" y="1850613"/>
            <a:chExt cx="2713651" cy="2157675"/>
          </a:xfrm>
        </p:grpSpPr>
        <p:pic>
          <p:nvPicPr>
            <p:cNvPr id="34" name="Google Shape;190;p30">
              <a:extLst>
                <a:ext uri="{FF2B5EF4-FFF2-40B4-BE49-F238E27FC236}">
                  <a16:creationId xmlns:a16="http://schemas.microsoft.com/office/drawing/2014/main" id="{320D7CD7-5470-4E42-A1B3-744125AFFAC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0740" y="1850613"/>
              <a:ext cx="2713651" cy="215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192;p30">
              <a:extLst>
                <a:ext uri="{FF2B5EF4-FFF2-40B4-BE49-F238E27FC236}">
                  <a16:creationId xmlns:a16="http://schemas.microsoft.com/office/drawing/2014/main" id="{5CC7DFBF-B444-4A0D-B53C-95B825F25AFB}"/>
                </a:ext>
              </a:extLst>
            </p:cNvPr>
            <p:cNvSpPr/>
            <p:nvPr/>
          </p:nvSpPr>
          <p:spPr>
            <a:xfrm>
              <a:off x="7906189" y="2738550"/>
              <a:ext cx="771600" cy="276300"/>
            </a:xfrm>
            <a:prstGeom prst="rect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F1A671D-AD22-4B9C-A277-AEFEE19A0973}"/>
              </a:ext>
            </a:extLst>
          </p:cNvPr>
          <p:cNvSpPr/>
          <p:nvPr/>
        </p:nvSpPr>
        <p:spPr>
          <a:xfrm>
            <a:off x="7159690" y="2180495"/>
            <a:ext cx="463248" cy="24236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7B5DB6-2320-442F-99CC-5B73158AF9CF}"/>
              </a:ext>
            </a:extLst>
          </p:cNvPr>
          <p:cNvSpPr txBox="1"/>
          <p:nvPr/>
        </p:nvSpPr>
        <p:spPr>
          <a:xfrm>
            <a:off x="429931" y="3356157"/>
            <a:ext cx="193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to NMS function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5BD64E-1B17-4A6E-9534-A0459D1560DF}"/>
              </a:ext>
            </a:extLst>
          </p:cNvPr>
          <p:cNvSpPr txBox="1"/>
          <p:nvPr/>
        </p:nvSpPr>
        <p:spPr>
          <a:xfrm>
            <a:off x="2613862" y="3356157"/>
            <a:ext cx="193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200" baseline="30000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Iteration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D7EFFE-881C-4A3E-A193-1FF522E4D4EF}"/>
              </a:ext>
            </a:extLst>
          </p:cNvPr>
          <p:cNvSpPr txBox="1"/>
          <p:nvPr/>
        </p:nvSpPr>
        <p:spPr>
          <a:xfrm>
            <a:off x="4796945" y="3356157"/>
            <a:ext cx="193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200" baseline="30000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Iteration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ECF77E-4100-4792-A734-9291899828B7}"/>
              </a:ext>
            </a:extLst>
          </p:cNvPr>
          <p:cNvSpPr txBox="1"/>
          <p:nvPr/>
        </p:nvSpPr>
        <p:spPr>
          <a:xfrm>
            <a:off x="6980028" y="3351399"/>
            <a:ext cx="193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2" grpId="0" animBg="1"/>
      <p:bldP spid="193" grpId="0" animBg="1"/>
      <p:bldP spid="5" grpId="0" animBg="1"/>
      <p:bldP spid="16" grpId="0" animBg="1"/>
      <p:bldP spid="28" grpId="0" animBg="1"/>
      <p:bldP spid="29" grpId="0" animBg="1"/>
      <p:bldP spid="36" grpId="0" animBg="1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4g. Loss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𝑠𝑖𝑚𝑖𝑙𝑎𝑟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𝑢𝑠𝑒𝑑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𝐹𝑎𝑠𝑡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𝐶𝑁𝑁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marL="0" lv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00" name="Google Shape;200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78F4-6C5F-43FC-993E-DD9B72FA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4h.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8C9F3-8D33-43ED-963E-20EDE37F1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 are resized such that their scale (shorter edge) is 800 pixels </a:t>
            </a:r>
          </a:p>
          <a:p>
            <a:r>
              <a:rPr lang="en-US" dirty="0"/>
              <a:t>Each mini-batch has 2 images per GPU and each image has N sampled </a:t>
            </a:r>
            <a:r>
              <a:rPr lang="en-US" dirty="0" err="1"/>
              <a:t>RoIs</a:t>
            </a:r>
            <a:r>
              <a:rPr lang="en-US" dirty="0"/>
              <a:t>.</a:t>
            </a:r>
          </a:p>
          <a:p>
            <a:r>
              <a:rPr lang="en-US" dirty="0"/>
              <a:t>N is 64 for the C4 backbone and 512 for FPN</a:t>
            </a:r>
          </a:p>
          <a:p>
            <a:r>
              <a:rPr lang="en-US" dirty="0"/>
              <a:t>Model is trained on 8 GPUs (so effective minibatch size is 16) for 160k iterations, with a learning rate of 0.02 which is decreased by 10 at the 120k iteration (0.002).</a:t>
            </a:r>
          </a:p>
          <a:p>
            <a:r>
              <a:rPr lang="en-US" dirty="0" err="1"/>
              <a:t>ResNeXt</a:t>
            </a:r>
            <a:r>
              <a:rPr lang="en-US" dirty="0"/>
              <a:t> [45], we train with 1 image per GPU and the same number of iterations, with a starting learning rate of 0.01.</a:t>
            </a:r>
          </a:p>
          <a:p>
            <a:r>
              <a:rPr lang="en-US" dirty="0"/>
              <a:t>The RPN anchors span 5 scales and 3 aspect ratios.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55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84A5-6F06-4013-A0BB-2F12208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4i.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5EB8B-B804-4A8A-818A-DC15F80A6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proposal number is 300 for C4 backbone and 1000 for FPN.</a:t>
            </a:r>
          </a:p>
          <a:p>
            <a:r>
              <a:rPr lang="en-US" dirty="0"/>
              <a:t>Box prediction branch runs on these proposals, followed by non-maximum suppression.</a:t>
            </a:r>
          </a:p>
          <a:p>
            <a:r>
              <a:rPr lang="en-US" dirty="0"/>
              <a:t>The mask branch is then applied to the highest scoring 100 detection boxes.</a:t>
            </a:r>
          </a:p>
          <a:p>
            <a:r>
              <a:rPr lang="en-US" dirty="0"/>
              <a:t>The sequence of models during testing is Box Predictions → NMS → Mask Branch.</a:t>
            </a:r>
          </a:p>
          <a:p>
            <a:r>
              <a:rPr lang="en-US" dirty="0"/>
              <a:t>Although this differs from the parallel computation used in training, it speeds up inference and improves accuracy (due to the use of fewer, more accurate </a:t>
            </a:r>
            <a:r>
              <a:rPr lang="en-US" dirty="0" err="1"/>
              <a:t>RoIs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8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8A36-57FB-41F5-8283-593EC728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45780-ACD5-4E2A-A72D-EE273F19A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ASCAL Visual Object Classes (VOC) Dataset</a:t>
            </a:r>
          </a:p>
          <a:p>
            <a:pPr lvl="1"/>
            <a:r>
              <a:rPr lang="en-US" dirty="0"/>
              <a:t>VOC2005 to VOC2012.</a:t>
            </a:r>
          </a:p>
          <a:p>
            <a:pPr lvl="1"/>
            <a:r>
              <a:rPr lang="en-US" dirty="0"/>
              <a:t>Contains 20 classes.</a:t>
            </a:r>
          </a:p>
          <a:p>
            <a:pPr lvl="1"/>
            <a:r>
              <a:rPr lang="en-US" dirty="0"/>
              <a:t>Used for object detection, and segmentation.</a:t>
            </a:r>
          </a:p>
          <a:p>
            <a:pPr lvl="1"/>
            <a:r>
              <a:rPr lang="en-US" dirty="0"/>
              <a:t>Used Mean Average Precision (MAP) for Accuracy Measure.</a:t>
            </a:r>
          </a:p>
          <a:p>
            <a:r>
              <a:rPr lang="en-US" dirty="0"/>
              <a:t>COCO Dataset</a:t>
            </a:r>
          </a:p>
          <a:p>
            <a:pPr lvl="1"/>
            <a:r>
              <a:rPr lang="en-US" dirty="0"/>
              <a:t>Latest Dataset.</a:t>
            </a:r>
          </a:p>
          <a:p>
            <a:pPr lvl="1"/>
            <a:r>
              <a:rPr lang="en-US" dirty="0"/>
              <a:t>Contains almost 80 classes.</a:t>
            </a:r>
          </a:p>
          <a:p>
            <a:pPr lvl="1"/>
            <a:r>
              <a:rPr lang="en-US" dirty="0"/>
              <a:t>Use Average over multiple IOU (AP) for Accuracy Measure.</a:t>
            </a:r>
          </a:p>
          <a:p>
            <a:pPr lvl="1"/>
            <a:r>
              <a:rPr lang="en-US" b="1" dirty="0"/>
              <a:t>AP@[.50:.05:.95]:</a:t>
            </a:r>
            <a:r>
              <a:rPr lang="en-US" dirty="0"/>
              <a:t> corresponds to the average AP for </a:t>
            </a:r>
            <a:r>
              <a:rPr lang="en-US" dirty="0" err="1"/>
              <a:t>IoU</a:t>
            </a:r>
            <a:r>
              <a:rPr lang="en-US" dirty="0"/>
              <a:t> starting from 0.5 to 0.95 with a step size of 0.05.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2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95C2-9C3D-4AED-9BF1-F9FEFEE9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45326-AB4A-47DC-9011-4859C85D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95775"/>
            <a:ext cx="8520600" cy="3302700"/>
          </a:xfrm>
        </p:spPr>
        <p:txBody>
          <a:bodyPr/>
          <a:lstStyle/>
          <a:p>
            <a:r>
              <a:rPr lang="en-US" dirty="0"/>
              <a:t>Main Results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4958C5-4993-4F97-93B3-3835A30B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131604"/>
            <a:ext cx="8325214" cy="193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61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3ACE-A7C8-4B65-87B7-D03D10E5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Other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77418-13AC-49D1-8810-88AF34C1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21" y="1152425"/>
            <a:ext cx="8434279" cy="33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82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4BCD-0A14-4062-BE94-8B622512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Extension To Key Point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6FC6B-EAD7-4644-8275-7515BE869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33" t="6577" b="2781"/>
          <a:stretch/>
        </p:blipFill>
        <p:spPr>
          <a:xfrm>
            <a:off x="1981200" y="1152425"/>
            <a:ext cx="5692140" cy="37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4"/>
            <a:ext cx="8520600" cy="3534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Introduction to the problem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Introduction to the R-CNN, Fast R-CNN, Faster RCNN (Object Detection)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Introduction to Mask R-CNN (Instance Segmentation)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Methodology and Network Details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dirty="0"/>
              <a:t>Architecture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dirty="0"/>
              <a:t>Mask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dirty="0"/>
              <a:t>RoIPool vs RoIAlign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dirty="0"/>
              <a:t>Bilinear Interpolation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dirty="0"/>
              <a:t>Intersection Over Union (IOU)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dirty="0"/>
              <a:t>Non-maximum Suppression (NMS)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dirty="0"/>
              <a:t>Loss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dirty="0"/>
              <a:t>Training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dirty="0"/>
              <a:t>Testing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Dataset and Accuracy Measure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Results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Other Experiments</a:t>
            </a: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Extention to KeyPoint Detection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Introduction To Problem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and Instance Segmentation are important problems in the Computer Vision Field. It has various applications in reality:</a:t>
            </a:r>
            <a:endParaRPr/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Autonomous Driving Cars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Medicine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Surveillance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 anywhere where counting object is required.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Task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r="75732" b="19484"/>
          <a:stretch/>
        </p:blipFill>
        <p:spPr>
          <a:xfrm>
            <a:off x="311700" y="1152425"/>
            <a:ext cx="2067749" cy="2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l="49108" r="24931" b="19484"/>
          <a:stretch/>
        </p:blipFill>
        <p:spPr>
          <a:xfrm>
            <a:off x="4658050" y="1152425"/>
            <a:ext cx="2211926" cy="2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75076" b="19484"/>
          <a:stretch/>
        </p:blipFill>
        <p:spPr>
          <a:xfrm>
            <a:off x="6801325" y="1152425"/>
            <a:ext cx="2123601" cy="2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849" y="1304825"/>
            <a:ext cx="1973801" cy="294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and Segmentation Challenges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Multiple Outputs</a:t>
            </a:r>
            <a:r>
              <a:rPr lang="en"/>
              <a:t>: there are variable number of objects in an image.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Multiple types of Objects</a:t>
            </a:r>
            <a:r>
              <a:rPr lang="en"/>
              <a:t>: Need to predict “what” (category label) and “where” (bounding box).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Works on large images: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Classification works at </a:t>
            </a:r>
            <a:r>
              <a:rPr lang="en" b="1"/>
              <a:t>224x224 resolution</a:t>
            </a:r>
            <a:r>
              <a:rPr lang="en"/>
              <a:t>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For better object detection we need </a:t>
            </a:r>
            <a:r>
              <a:rPr lang="en" b="1"/>
              <a:t>800x600 resolution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Need to predict accurate mask.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a single Object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170" y="1012201"/>
            <a:ext cx="7205660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Approach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63" y="1152425"/>
            <a:ext cx="1828800" cy="139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187" y="1170425"/>
            <a:ext cx="1828800" cy="135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863" y="1171675"/>
            <a:ext cx="1828800" cy="135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4538" y="1159824"/>
            <a:ext cx="1828801" cy="1377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509150" y="2921200"/>
            <a:ext cx="637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But the problem remains there, how many boxes do we need??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 800x600, we basically 58m boxes.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Slow and Fast R-CNN</a:t>
            </a:r>
            <a:endParaRPr dirty="0"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1162050" y="1292350"/>
            <a:ext cx="2498100" cy="460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/>
              <a:t>Slow R-CNN/R-CNN</a:t>
            </a:r>
            <a:endParaRPr sz="1600" b="1" dirty="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2" y="1892500"/>
            <a:ext cx="4177099" cy="27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750" y="1978225"/>
            <a:ext cx="3867150" cy="279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5379263" y="1292338"/>
            <a:ext cx="2498100" cy="460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/>
              <a:t>Fast R-CNN</a:t>
            </a:r>
            <a:endParaRPr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854</Words>
  <Application>Microsoft Office PowerPoint</Application>
  <PresentationFormat>On-screen Show (16:9)</PresentationFormat>
  <Paragraphs>110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Cambria Math</vt:lpstr>
      <vt:lpstr>Open Sans</vt:lpstr>
      <vt:lpstr>PT Sans Narrow</vt:lpstr>
      <vt:lpstr>Arial</vt:lpstr>
      <vt:lpstr>Tropic</vt:lpstr>
      <vt:lpstr>Object Detection and Instance Segmentation</vt:lpstr>
      <vt:lpstr>Group 12</vt:lpstr>
      <vt:lpstr>Content</vt:lpstr>
      <vt:lpstr>1. Introduction To Problem</vt:lpstr>
      <vt:lpstr>Computer Vision Task</vt:lpstr>
      <vt:lpstr>Object Detection and Segmentation Challenges</vt:lpstr>
      <vt:lpstr>Detecting a single Object</vt:lpstr>
      <vt:lpstr>Sliding Window Approach</vt:lpstr>
      <vt:lpstr>2. Slow and Fast R-CNN</vt:lpstr>
      <vt:lpstr>Bounding Box Regression</vt:lpstr>
      <vt:lpstr>Fast R-CNN</vt:lpstr>
      <vt:lpstr>FPN and Anchors</vt:lpstr>
      <vt:lpstr>Faster R-CNN</vt:lpstr>
      <vt:lpstr>3. Mask R-CNN</vt:lpstr>
      <vt:lpstr>4a. Architecture</vt:lpstr>
      <vt:lpstr>4b. Mask</vt:lpstr>
      <vt:lpstr>4c. RoIPool vs RoIAlign</vt:lpstr>
      <vt:lpstr>4d. Bilinear Interpolation</vt:lpstr>
      <vt:lpstr>4e. Intersection Over Union (IOU)</vt:lpstr>
      <vt:lpstr>4f. Non-Maximum Suppression</vt:lpstr>
      <vt:lpstr>4g. Loss</vt:lpstr>
      <vt:lpstr>4h. Training</vt:lpstr>
      <vt:lpstr>4i. Testing</vt:lpstr>
      <vt:lpstr>5. Datasets</vt:lpstr>
      <vt:lpstr>6. Results</vt:lpstr>
      <vt:lpstr>7. Other Experiments</vt:lpstr>
      <vt:lpstr>8. Extension To Key Point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Instance Segmentation</dc:title>
  <cp:lastModifiedBy>Muneeb</cp:lastModifiedBy>
  <cp:revision>11</cp:revision>
  <dcterms:modified xsi:type="dcterms:W3CDTF">2022-02-03T05:13:18Z</dcterms:modified>
</cp:coreProperties>
</file>